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22"/>
  </p:notesMasterIdLst>
  <p:handoutMasterIdLst>
    <p:handoutMasterId r:id="rId23"/>
  </p:handoutMasterIdLst>
  <p:sldIdLst>
    <p:sldId id="327" r:id="rId5"/>
    <p:sldId id="330" r:id="rId6"/>
    <p:sldId id="331" r:id="rId7"/>
    <p:sldId id="333" r:id="rId8"/>
    <p:sldId id="332" r:id="rId9"/>
    <p:sldId id="298" r:id="rId10"/>
    <p:sldId id="262" r:id="rId11"/>
    <p:sldId id="263" r:id="rId12"/>
    <p:sldId id="299" r:id="rId13"/>
    <p:sldId id="302" r:id="rId14"/>
    <p:sldId id="264" r:id="rId15"/>
    <p:sldId id="266" r:id="rId16"/>
    <p:sldId id="265" r:id="rId17"/>
    <p:sldId id="276" r:id="rId18"/>
    <p:sldId id="303" r:id="rId19"/>
    <p:sldId id="293" r:id="rId20"/>
    <p:sldId id="329" r:id="rId2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3" d="100"/>
          <a:sy n="93" d="100"/>
        </p:scale>
        <p:origin x="1446"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1/5/2025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1/5/2025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aablb/finalProject/blob/13dc1101aa2423a232be0c89c0482dce376fe2b4/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aablb/finalProject/blob/13dc1101aa2423a232be0c89c0482dce376fe2b4/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aablb/finalProject/blob/13dc1101aa2423a232be0c89c0482dce376fe2b4/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aablb/finalProject/blob/13dc1101aa2423a232be0c89c0482dce376fe2b4/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aablb/finalProject/blob/13dc1101aa2423a232be0c89c0482dce376fe2b4/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aablb/finalProject/blob/6d77b8483c662a18b43c816e9a327f058246a64f/spacex%20dahs.py" TargetMode="External"/><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raablb/finalProject/blob/65c657f0821e5a9092736b931869b374c27e1930/SpaceX_Machine%20Learning%20Prediction_Part_5.ipynb"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Raúl Alfonso	</a:t>
            </a:r>
          </a:p>
          <a:p>
            <a:r>
              <a:rPr lang="en-US" dirty="0">
                <a:solidFill>
                  <a:schemeClr val="bg2"/>
                </a:solidFill>
                <a:latin typeface="Abadi" panose="020B0604020104020204" pitchFamily="34" charset="0"/>
                <a:ea typeface="SF Pro" pitchFamily="2" charset="0"/>
                <a:cs typeface="SF Pro" pitchFamily="2" charset="0"/>
              </a:rPr>
              <a:t>05-01-25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CuadroTexto 6">
            <a:extLst>
              <a:ext uri="{FF2B5EF4-FFF2-40B4-BE49-F238E27FC236}">
                <a16:creationId xmlns:a16="http://schemas.microsoft.com/office/drawing/2014/main" id="{1C26F728-404C-082D-D766-112130EB74F7}"/>
              </a:ext>
            </a:extLst>
          </p:cNvPr>
          <p:cNvSpPr txBox="1"/>
          <p:nvPr/>
        </p:nvSpPr>
        <p:spPr>
          <a:xfrm>
            <a:off x="5910262" y="2782053"/>
            <a:ext cx="6097712" cy="923330"/>
          </a:xfrm>
          <a:prstGeom prst="rect">
            <a:avLst/>
          </a:prstGeom>
          <a:noFill/>
        </p:spPr>
        <p:txBody>
          <a:bodyPr wrap="square">
            <a:spAutoFit/>
          </a:bodyPr>
          <a:lstStyle/>
          <a:p>
            <a:r>
              <a:rPr lang="es-ES" dirty="0">
                <a:hlinkClick r:id="rId3"/>
              </a:rPr>
              <a:t>https://github.com/raablb/finalProject/blob/13dc1101aa2423a232be0c89c0482dce376fe2b4/jupyter-labs-webscraping.ipynb</a:t>
            </a:r>
            <a:endParaRPr lang="es-ES" dirty="0"/>
          </a:p>
          <a:p>
            <a:endParaRPr lang="es-ES" dirty="0"/>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dirty="0"/>
              <a:t>In this part we calculated the number of launches of each site. </a:t>
            </a:r>
          </a:p>
          <a:p>
            <a:r>
              <a:rPr lang="en-US" dirty="0"/>
              <a:t>Calculated the number and occurrence of each orbit. </a:t>
            </a:r>
          </a:p>
          <a:p>
            <a:r>
              <a:rPr lang="en-US" dirty="0"/>
              <a:t>Calculated the number and </a:t>
            </a:r>
            <a:r>
              <a:rPr lang="en-US" dirty="0" err="1"/>
              <a:t>occurence</a:t>
            </a:r>
            <a:r>
              <a:rPr lang="en-US" dirty="0"/>
              <a:t> of mission outcome of the orbits</a:t>
            </a:r>
          </a:p>
          <a:p>
            <a:r>
              <a:rPr lang="en-US" dirty="0"/>
              <a:t>Created a landing outcome label from Outcome column</a:t>
            </a:r>
          </a:p>
          <a:p>
            <a:r>
              <a:rPr lang="en-US" dirty="0">
                <a:hlinkClick r:id="rId3"/>
              </a:rPr>
              <a:t>https://github.com/raablb/finalProject/blob/13dc1101aa2423a232be0c89c0482dce376fe2b4/labs-jupyter-spacex-Data%20wrangling.ipynb</a:t>
            </a:r>
            <a:endParaRPr lang="en-US" dirty="0"/>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gn="l"/>
            <a:r>
              <a:rPr lang="en-US" sz="1600" b="1" dirty="0">
                <a:latin typeface="system-ui"/>
              </a:rPr>
              <a:t>We prepared scatter plots of:</a:t>
            </a:r>
          </a:p>
          <a:p>
            <a:pPr lvl="1"/>
            <a:r>
              <a:rPr lang="en-US" sz="1200" b="1" dirty="0">
                <a:latin typeface="system-ui"/>
              </a:rPr>
              <a:t>T</a:t>
            </a:r>
            <a:r>
              <a:rPr lang="en-US" sz="1200" b="1" i="0" dirty="0">
                <a:effectLst/>
                <a:latin typeface="system-ui"/>
              </a:rPr>
              <a:t>he relationship between Flight Number and Launch Site</a:t>
            </a:r>
          </a:p>
          <a:p>
            <a:pPr lvl="1"/>
            <a:r>
              <a:rPr lang="en-US" sz="1200" b="1" dirty="0">
                <a:latin typeface="system-ui"/>
              </a:rPr>
              <a:t>The relationship between Payload Mass and Launch Site</a:t>
            </a:r>
          </a:p>
          <a:p>
            <a:pPr lvl="1"/>
            <a:r>
              <a:rPr lang="en-US" sz="1200" b="1" dirty="0">
                <a:latin typeface="system-ui"/>
              </a:rPr>
              <a:t>We visualized the relationship between success rate of each orbit type</a:t>
            </a:r>
          </a:p>
          <a:p>
            <a:pPr marL="457200" lvl="1" indent="0">
              <a:buNone/>
            </a:pPr>
            <a:endParaRPr lang="en-US" sz="1200" b="1" dirty="0">
              <a:latin typeface="system-ui"/>
            </a:endParaRPr>
          </a:p>
          <a:p>
            <a:r>
              <a:rPr lang="en-US" sz="1600" b="1" dirty="0">
                <a:latin typeface="system-ui"/>
              </a:rPr>
              <a:t>We prepared a bar chart of:</a:t>
            </a:r>
          </a:p>
          <a:p>
            <a:pPr lvl="1"/>
            <a:r>
              <a:rPr lang="en-US" sz="1200" b="1" dirty="0">
                <a:latin typeface="system-ui"/>
              </a:rPr>
              <a:t>T</a:t>
            </a:r>
            <a:r>
              <a:rPr lang="en-US" sz="1200" b="1" i="0" dirty="0">
                <a:effectLst/>
                <a:latin typeface="system-ui"/>
              </a:rPr>
              <a:t>he relationship between </a:t>
            </a:r>
            <a:r>
              <a:rPr lang="en-US" sz="1200" b="1" i="0" dirty="0" err="1">
                <a:effectLst/>
                <a:latin typeface="system-ui"/>
              </a:rPr>
              <a:t>FlightNumber</a:t>
            </a:r>
            <a:r>
              <a:rPr lang="en-US" sz="1200" b="1" i="0" dirty="0">
                <a:effectLst/>
                <a:latin typeface="system-ui"/>
              </a:rPr>
              <a:t> and Orbit type</a:t>
            </a:r>
          </a:p>
          <a:p>
            <a:r>
              <a:rPr lang="en-US" sz="1600" b="1" dirty="0">
                <a:latin typeface="system-ui"/>
              </a:rPr>
              <a:t>We prepared a line chart of:</a:t>
            </a:r>
          </a:p>
          <a:p>
            <a:pPr lvl="1"/>
            <a:r>
              <a:rPr lang="en-US" sz="1200" b="1" dirty="0">
                <a:latin typeface="system-ui"/>
              </a:rPr>
              <a:t>We </a:t>
            </a:r>
            <a:r>
              <a:rPr lang="en-US" sz="1200" b="1" i="0" dirty="0">
                <a:effectLst/>
                <a:latin typeface="system-ui"/>
              </a:rPr>
              <a:t>v</a:t>
            </a:r>
            <a:r>
              <a:rPr lang="en-US" sz="1200" b="1" dirty="0">
                <a:latin typeface="system-ui"/>
              </a:rPr>
              <a:t>isualized the launch success yearly trend</a:t>
            </a:r>
          </a:p>
          <a:p>
            <a:pPr marL="0" indent="0">
              <a:buNone/>
            </a:pPr>
            <a:endParaRPr lang="en-US" sz="1600" b="1" dirty="0">
              <a:latin typeface="system-ui"/>
            </a:endParaRPr>
          </a:p>
          <a:p>
            <a:pPr marL="0" indent="0">
              <a:buNone/>
            </a:pPr>
            <a:endParaRPr lang="en-US" sz="2200" dirty="0">
              <a:solidFill>
                <a:schemeClr val="accent3">
                  <a:lumMod val="25000"/>
                </a:schemeClr>
              </a:solidFill>
              <a:latin typeface="Abadi" panose="020B0604020104020204" pitchFamily="34" charset="0"/>
            </a:endParaRPr>
          </a:p>
          <a:p>
            <a:r>
              <a:rPr lang="en-US" dirty="0">
                <a:hlinkClick r:id="rId3"/>
              </a:rPr>
              <a:t>https://github.com/raablb/finalProject/blob/13dc1101aa2423a232be0c89c0482dce376fe2b4/edadataviz.ipynb</a:t>
            </a:r>
            <a:endParaRPr lang="en-US" dirty="0"/>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r>
              <a:rPr lang="en-US" sz="1200" dirty="0"/>
              <a:t>%</a:t>
            </a:r>
            <a:r>
              <a:rPr lang="en-US" sz="1200" dirty="0" err="1"/>
              <a:t>sql</a:t>
            </a:r>
            <a:r>
              <a:rPr lang="en-US" sz="1200" dirty="0"/>
              <a:t> DROP TABLE IF EXISTS SPACEXTABLE;</a:t>
            </a:r>
          </a:p>
          <a:p>
            <a:r>
              <a:rPr lang="en-US" sz="1200" dirty="0"/>
              <a:t>%</a:t>
            </a:r>
            <a:r>
              <a:rPr lang="en-US" sz="1200" dirty="0" err="1"/>
              <a:t>sql</a:t>
            </a:r>
            <a:r>
              <a:rPr lang="en-US" sz="1200" dirty="0"/>
              <a:t> create table SPACEXTABLE as select * from SPACEXTBL where Date is not null</a:t>
            </a:r>
          </a:p>
          <a:p>
            <a:r>
              <a:rPr lang="en-US" sz="1200" dirty="0"/>
              <a:t>%</a:t>
            </a:r>
            <a:r>
              <a:rPr lang="en-US" sz="1200" dirty="0" err="1"/>
              <a:t>sql</a:t>
            </a:r>
            <a:r>
              <a:rPr lang="en-US" sz="1200" dirty="0"/>
              <a:t> SELECT DISTINCT </a:t>
            </a:r>
            <a:r>
              <a:rPr lang="en-US" sz="1200" dirty="0" err="1"/>
              <a:t>Launch_Site</a:t>
            </a:r>
            <a:r>
              <a:rPr lang="en-US" sz="1200" dirty="0"/>
              <a:t> from SPACEXTABLE</a:t>
            </a:r>
          </a:p>
          <a:p>
            <a:r>
              <a:rPr lang="en-US" sz="1200" dirty="0"/>
              <a:t>%</a:t>
            </a:r>
            <a:r>
              <a:rPr lang="en-US" sz="1200" dirty="0" err="1"/>
              <a:t>sql</a:t>
            </a:r>
            <a:r>
              <a:rPr lang="en-US" sz="1200" dirty="0"/>
              <a:t> SELECT * from </a:t>
            </a:r>
            <a:r>
              <a:rPr lang="en-US" sz="1200" dirty="0" err="1"/>
              <a:t>SPACEXTbl</a:t>
            </a:r>
            <a:r>
              <a:rPr lang="en-US" sz="1200" dirty="0"/>
              <a:t> WHERE </a:t>
            </a:r>
            <a:r>
              <a:rPr lang="en-US" sz="1200" dirty="0" err="1"/>
              <a:t>Launch_Site</a:t>
            </a:r>
            <a:r>
              <a:rPr lang="en-US" sz="1200" dirty="0"/>
              <a:t> LIKE 'CCA%' LIMIT 5</a:t>
            </a:r>
          </a:p>
          <a:p>
            <a:r>
              <a:rPr lang="en-US" sz="1200" dirty="0"/>
              <a:t>%</a:t>
            </a:r>
            <a:r>
              <a:rPr lang="en-US" sz="1200" dirty="0" err="1"/>
              <a:t>sql</a:t>
            </a:r>
            <a:r>
              <a:rPr lang="en-US" sz="1200" dirty="0"/>
              <a:t> SELECT SUM(PAYLOAD_MASS__KG_) AS TOTAL_PAYLOAD_MASS from SPACEXTABLE WHERE Customer = 'NASA (CRS)’</a:t>
            </a:r>
          </a:p>
          <a:p>
            <a:r>
              <a:rPr lang="en-US" sz="1200" dirty="0"/>
              <a:t>%</a:t>
            </a:r>
            <a:r>
              <a:rPr lang="en-US" sz="1200" dirty="0" err="1"/>
              <a:t>sql</a:t>
            </a:r>
            <a:r>
              <a:rPr lang="en-US" sz="1200" dirty="0"/>
              <a:t> SELECT min(Date) from </a:t>
            </a:r>
            <a:r>
              <a:rPr lang="en-US" sz="1200" dirty="0" err="1"/>
              <a:t>spacextable</a:t>
            </a:r>
            <a:r>
              <a:rPr lang="en-US" sz="1200" dirty="0"/>
              <a:t> where </a:t>
            </a:r>
            <a:r>
              <a:rPr lang="en-US" sz="1200" dirty="0" err="1"/>
              <a:t>Mission_Outcome</a:t>
            </a:r>
            <a:r>
              <a:rPr lang="en-US" sz="1200" dirty="0"/>
              <a:t> = 'Success' AND </a:t>
            </a:r>
            <a:r>
              <a:rPr lang="en-US" sz="1200" dirty="0" err="1"/>
              <a:t>Landing_Outcome</a:t>
            </a:r>
            <a:r>
              <a:rPr lang="en-US" sz="1200" dirty="0"/>
              <a:t> like '%</a:t>
            </a:r>
            <a:r>
              <a:rPr lang="en-US" sz="1200" dirty="0" err="1"/>
              <a:t>ground%pad</a:t>
            </a:r>
            <a:r>
              <a:rPr lang="en-US" sz="1200" dirty="0"/>
              <a:t>%’</a:t>
            </a:r>
          </a:p>
          <a:p>
            <a:r>
              <a:rPr lang="en-US" sz="1200" dirty="0"/>
              <a:t>%</a:t>
            </a:r>
            <a:r>
              <a:rPr lang="en-US" sz="1200" dirty="0" err="1"/>
              <a:t>sql</a:t>
            </a:r>
            <a:r>
              <a:rPr lang="en-US" sz="1200" dirty="0"/>
              <a:t> SELECT </a:t>
            </a:r>
            <a:r>
              <a:rPr lang="en-US" sz="1200" dirty="0" err="1"/>
              <a:t>Booster_Version</a:t>
            </a:r>
            <a:r>
              <a:rPr lang="en-US" sz="1200" dirty="0"/>
              <a:t> from </a:t>
            </a:r>
            <a:r>
              <a:rPr lang="en-US" sz="1200" dirty="0" err="1"/>
              <a:t>spacextable</a:t>
            </a:r>
            <a:r>
              <a:rPr lang="en-US" sz="1200" dirty="0"/>
              <a:t> where </a:t>
            </a:r>
            <a:r>
              <a:rPr lang="en-US" sz="1200" dirty="0" err="1"/>
              <a:t>Mission_Outcome</a:t>
            </a:r>
            <a:r>
              <a:rPr lang="en-US" sz="1200" dirty="0"/>
              <a:t> = 'Success' AND </a:t>
            </a:r>
            <a:r>
              <a:rPr lang="en-US" sz="1200" dirty="0" err="1"/>
              <a:t>Landing_Outcome</a:t>
            </a:r>
            <a:r>
              <a:rPr lang="en-US" sz="1200" dirty="0"/>
              <a:t> like '%</a:t>
            </a:r>
            <a:r>
              <a:rPr lang="en-US" sz="1200" dirty="0" err="1"/>
              <a:t>drone%ship</a:t>
            </a:r>
            <a:r>
              <a:rPr lang="en-US" sz="1200" dirty="0"/>
              <a:t>%' AND PAYLOAD_MASS__KG_  BETWEEN 4000 AND 6000</a:t>
            </a:r>
          </a:p>
          <a:p>
            <a:r>
              <a:rPr lang="en-US" sz="1200" dirty="0"/>
              <a:t>%</a:t>
            </a:r>
            <a:r>
              <a:rPr lang="en-US" sz="1200" dirty="0" err="1"/>
              <a:t>sql</a:t>
            </a:r>
            <a:r>
              <a:rPr lang="en-US" sz="1200" dirty="0"/>
              <a:t> SELECT  </a:t>
            </a:r>
            <a:r>
              <a:rPr lang="en-US" sz="1200" dirty="0" err="1"/>
              <a:t>mISSION_OUTCOME</a:t>
            </a:r>
            <a:r>
              <a:rPr lang="en-US" sz="1200" dirty="0"/>
              <a:t>, COUNT(</a:t>
            </a:r>
            <a:r>
              <a:rPr lang="en-US" sz="1200" dirty="0" err="1"/>
              <a:t>Mission_Outcome</a:t>
            </a:r>
            <a:r>
              <a:rPr lang="en-US" sz="1200" dirty="0"/>
              <a:t>)  from </a:t>
            </a:r>
            <a:r>
              <a:rPr lang="en-US" sz="1200" dirty="0" err="1"/>
              <a:t>spacextable</a:t>
            </a:r>
            <a:r>
              <a:rPr lang="en-US" sz="1200" dirty="0"/>
              <a:t> GROUP BY </a:t>
            </a:r>
            <a:r>
              <a:rPr lang="en-US" sz="1200" dirty="0" err="1"/>
              <a:t>Mission_Outcome</a:t>
            </a:r>
            <a:endParaRPr lang="en-US" sz="1200" dirty="0"/>
          </a:p>
          <a:p>
            <a:r>
              <a:rPr lang="en-US" sz="1200" dirty="0"/>
              <a:t>%</a:t>
            </a:r>
            <a:r>
              <a:rPr lang="en-US" sz="1200" dirty="0" err="1"/>
              <a:t>sql</a:t>
            </a:r>
            <a:r>
              <a:rPr lang="en-US" sz="1200" dirty="0"/>
              <a:t> SELECT BOOSTER_VERSION FROM SPACEXTABLE WHERE PAYLOAD_MASS__KG_ IN (SELECT MAX(PAYLOAD_MASS__KG_) FROM SPACEXTABLE ) </a:t>
            </a:r>
          </a:p>
          <a:p>
            <a:r>
              <a:rPr lang="en-US" sz="1200" dirty="0"/>
              <a:t>%</a:t>
            </a:r>
            <a:r>
              <a:rPr lang="en-US" sz="1200" dirty="0" err="1"/>
              <a:t>sql</a:t>
            </a:r>
            <a:r>
              <a:rPr lang="en-US" sz="1200" dirty="0"/>
              <a:t> SELECT CASE </a:t>
            </a:r>
            <a:r>
              <a:rPr lang="en-US" sz="1200" dirty="0" err="1"/>
              <a:t>substr</a:t>
            </a:r>
            <a:r>
              <a:rPr lang="en-US" sz="1200" dirty="0"/>
              <a:t>(Date, 6, 2) WHEN '01' THEN 'January' WHEN '02' THEN 'February' WHEN '03' THEN 'March' WHEN '04' THEN 'April' WHEN '05' THEN 'May' WHEN '06' THEN 'June' WHEN '07' THEN 'July' WHEN '08' THEN 'August' WHEN '09' THEN 'September' WHEN '10' THEN 'October' WHEN '11' THEN 'November' WHEN '12' THEN 'December' END AS </a:t>
            </a:r>
            <a:r>
              <a:rPr lang="en-US" sz="1200" dirty="0" err="1"/>
              <a:t>month_name</a:t>
            </a:r>
            <a:r>
              <a:rPr lang="en-US" sz="1200" dirty="0"/>
              <a:t>, </a:t>
            </a:r>
            <a:r>
              <a:rPr lang="en-US" sz="1200" dirty="0" err="1"/>
              <a:t>landing_outcome</a:t>
            </a:r>
            <a:r>
              <a:rPr lang="en-US" sz="1200" dirty="0"/>
              <a:t>, </a:t>
            </a:r>
            <a:r>
              <a:rPr lang="en-US" sz="1200" dirty="0" err="1"/>
              <a:t>booster_version</a:t>
            </a:r>
            <a:r>
              <a:rPr lang="en-US" sz="1200" dirty="0"/>
              <a:t>, </a:t>
            </a:r>
            <a:r>
              <a:rPr lang="en-US" sz="1200" dirty="0" err="1"/>
              <a:t>launch_site</a:t>
            </a:r>
            <a:r>
              <a:rPr lang="en-US" sz="1200" dirty="0"/>
              <a:t> FROM  SPACEXTABLE WHERE  </a:t>
            </a:r>
            <a:r>
              <a:rPr lang="en-US" sz="1200" dirty="0" err="1"/>
              <a:t>substr</a:t>
            </a:r>
            <a:r>
              <a:rPr lang="en-US" sz="1200" dirty="0"/>
              <a:t>(Date, 0, 5) = '2015'  AND </a:t>
            </a:r>
            <a:r>
              <a:rPr lang="en-US" sz="1200" dirty="0" err="1"/>
              <a:t>landing_outcome</a:t>
            </a:r>
            <a:r>
              <a:rPr lang="en-US" sz="1200" dirty="0"/>
              <a:t> LIKE '%drone ship%’;</a:t>
            </a:r>
          </a:p>
          <a:p>
            <a:r>
              <a:rPr lang="en-US" sz="1200" dirty="0"/>
              <a:t>%%</a:t>
            </a:r>
            <a:r>
              <a:rPr lang="en-US" sz="1200" dirty="0" err="1"/>
              <a:t>sql</a:t>
            </a:r>
            <a:r>
              <a:rPr lang="en-US" sz="1200" dirty="0"/>
              <a:t> SELECT  </a:t>
            </a:r>
            <a:r>
              <a:rPr lang="en-US" sz="1200" dirty="0" err="1"/>
              <a:t>landing_outcome</a:t>
            </a:r>
            <a:r>
              <a:rPr lang="en-US" sz="1200" dirty="0"/>
              <a:t>,  COUNT(*) AS </a:t>
            </a:r>
            <a:r>
              <a:rPr lang="en-US" sz="1200" dirty="0" err="1"/>
              <a:t>outcome_count,RANK</a:t>
            </a:r>
            <a:r>
              <a:rPr lang="en-US" sz="1200" dirty="0"/>
              <a:t>() OVER (ORDER BY COUNT(*) DESC) AS rank FROM </a:t>
            </a:r>
            <a:r>
              <a:rPr lang="en-US" sz="1200" dirty="0" err="1"/>
              <a:t>spacextable</a:t>
            </a:r>
            <a:r>
              <a:rPr lang="en-US" sz="1200" dirty="0"/>
              <a:t> WHERE     Date BETWEEN '2010-06-04' AND '2017-03-20’ GROUP BY     </a:t>
            </a:r>
            <a:r>
              <a:rPr lang="en-US" sz="1200" dirty="0" err="1"/>
              <a:t>landing_outcome</a:t>
            </a:r>
            <a:r>
              <a:rPr lang="en-US" sz="1200" dirty="0"/>
              <a:t> ORDER BY     </a:t>
            </a:r>
            <a:r>
              <a:rPr lang="en-US" sz="1200" dirty="0" err="1"/>
              <a:t>outcome_count</a:t>
            </a:r>
            <a:r>
              <a:rPr lang="en-US" sz="1200" dirty="0"/>
              <a:t> DESC;</a:t>
            </a:r>
            <a:endParaRPr lang="en-US" dirty="0"/>
          </a:p>
          <a:p>
            <a:r>
              <a:rPr lang="en-US" sz="1200" dirty="0">
                <a:hlinkClick r:id="rId3"/>
              </a:rPr>
              <a:t>https://github.com/raablb/finalProject/blob/13dc1101aa2423a232be0c89c0482dce376fe2b4/jupyter-labs-eda-sql-coursera_sqllite.ipynb</a:t>
            </a:r>
            <a:endParaRPr lang="en-US" sz="1200" dirty="0"/>
          </a:p>
          <a:p>
            <a:endParaRPr lang="en-US" sz="12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added </a:t>
            </a:r>
            <a:r>
              <a:rPr lang="en-US" sz="2200" dirty="0" err="1">
                <a:solidFill>
                  <a:schemeClr val="accent3">
                    <a:lumMod val="25000"/>
                  </a:schemeClr>
                </a:solidFill>
                <a:latin typeface="Abadi" panose="020B0604020104020204" pitchFamily="34" charset="0"/>
              </a:rPr>
              <a:t>cicles</a:t>
            </a:r>
            <a:r>
              <a:rPr lang="en-US" sz="2200" dirty="0">
                <a:solidFill>
                  <a:schemeClr val="accent3">
                    <a:lumMod val="25000"/>
                  </a:schemeClr>
                </a:solidFill>
                <a:latin typeface="Abadi" panose="020B0604020104020204" pitchFamily="34" charset="0"/>
              </a:rPr>
              <a:t> to show where de launch sites were. </a:t>
            </a:r>
          </a:p>
          <a:p>
            <a:pPr>
              <a:lnSpc>
                <a:spcPct val="100000"/>
              </a:lnSpc>
              <a:spcBef>
                <a:spcPts val="1400"/>
              </a:spcBef>
            </a:pPr>
            <a:r>
              <a:rPr lang="en-US" sz="2200" dirty="0">
                <a:solidFill>
                  <a:schemeClr val="accent3">
                    <a:lumMod val="25000"/>
                  </a:schemeClr>
                </a:solidFill>
                <a:latin typeface="Abadi" panose="020B0604020104020204" pitchFamily="34" charset="0"/>
              </a:rPr>
              <a:t>We also added pop ups to identify every launch site.</a:t>
            </a:r>
          </a:p>
          <a:p>
            <a:pPr>
              <a:lnSpc>
                <a:spcPct val="100000"/>
              </a:lnSpc>
              <a:spcBef>
                <a:spcPts val="1400"/>
              </a:spcBef>
            </a:pPr>
            <a:r>
              <a:rPr lang="en-US" sz="2200" dirty="0">
                <a:solidFill>
                  <a:schemeClr val="accent3">
                    <a:lumMod val="25000"/>
                  </a:schemeClr>
                </a:solidFill>
                <a:latin typeface="Abadi" panose="020B0604020104020204" pitchFamily="34" charset="0"/>
              </a:rPr>
              <a:t>We also added lines to see the distance between launch sites and the coast.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https://github.com/raablb/finalProject/blob/13dc1101aa2423a232be0c89c0482dce376fe2b4/lab_jupyter_launch_site_location.ipynb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1600" b="1" i="0" dirty="0">
              <a:effectLst/>
              <a:latin typeface="system-u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hlinkClick r:id="rId3"/>
            </a:endParaRPr>
          </a:p>
          <a:p>
            <a:pPr>
              <a:lnSpc>
                <a:spcPct val="100000"/>
              </a:lnSpc>
              <a:spcBef>
                <a:spcPts val="1400"/>
              </a:spcBef>
            </a:pPr>
            <a:endParaRPr lang="en-US" sz="2200" dirty="0">
              <a:solidFill>
                <a:schemeClr val="accent3">
                  <a:lumMod val="25000"/>
                </a:schemeClr>
              </a:solidFill>
              <a:latin typeface="Abadi" panose="020B0604020104020204" pitchFamily="34" charset="0"/>
              <a:hlinkClick r:id="rId3"/>
            </a:endParaRPr>
          </a:p>
          <a:p>
            <a:pPr>
              <a:lnSpc>
                <a:spcPct val="100000"/>
              </a:lnSpc>
              <a:spcBef>
                <a:spcPts val="1400"/>
              </a:spcBef>
            </a:pPr>
            <a:endParaRPr lang="en-US" sz="2200" dirty="0">
              <a:solidFill>
                <a:schemeClr val="accent3">
                  <a:lumMod val="25000"/>
                </a:schemeClr>
              </a:solidFill>
              <a:latin typeface="Abadi" panose="020B0604020104020204" pitchFamily="34" charset="0"/>
              <a:hlinkClick r:id="rId3"/>
            </a:endParaRPr>
          </a:p>
          <a:p>
            <a:pPr>
              <a:lnSpc>
                <a:spcPct val="100000"/>
              </a:lnSpc>
              <a:spcBef>
                <a:spcPts val="1400"/>
              </a:spcBef>
            </a:pPr>
            <a:endParaRPr lang="en-US" sz="2200" dirty="0">
              <a:solidFill>
                <a:schemeClr val="accent3">
                  <a:lumMod val="25000"/>
                </a:schemeClr>
              </a:solidFill>
              <a:latin typeface="Abadi" panose="020B0604020104020204" pitchFamily="34" charset="0"/>
              <a:hlinkClick r:id="rId3"/>
            </a:endParaRPr>
          </a:p>
          <a:p>
            <a:pPr>
              <a:lnSpc>
                <a:spcPct val="100000"/>
              </a:lnSpc>
              <a:spcBef>
                <a:spcPts val="1400"/>
              </a:spcBef>
            </a:pPr>
            <a:endParaRPr lang="en-US" sz="2200" dirty="0">
              <a:solidFill>
                <a:schemeClr val="accent3">
                  <a:lumMod val="25000"/>
                </a:schemeClr>
              </a:solidFill>
              <a:latin typeface="Abadi" panose="020B0604020104020204" pitchFamily="34" charset="0"/>
              <a:hlinkClick r:id="rId3"/>
            </a:endParaRPr>
          </a:p>
          <a:p>
            <a:pPr>
              <a:lnSpc>
                <a:spcPct val="100000"/>
              </a:lnSpc>
              <a:spcBef>
                <a:spcPts val="1400"/>
              </a:spcBef>
            </a:pPr>
            <a:endParaRPr lang="en-US" sz="1400" dirty="0">
              <a:solidFill>
                <a:schemeClr val="accent3">
                  <a:lumMod val="25000"/>
                </a:schemeClr>
              </a:solidFill>
              <a:latin typeface="Abadi" panose="020B0604020104020204" pitchFamily="34" charset="0"/>
              <a:hlinkClick r:id="rId3"/>
            </a:endParaRPr>
          </a:p>
          <a:p>
            <a:pPr>
              <a:lnSpc>
                <a:spcPct val="100000"/>
              </a:lnSpc>
              <a:spcBef>
                <a:spcPts val="1400"/>
              </a:spcBef>
            </a:pPr>
            <a:endParaRPr lang="en-US" sz="1400" dirty="0">
              <a:solidFill>
                <a:schemeClr val="accent3">
                  <a:lumMod val="25000"/>
                </a:schemeClr>
              </a:solidFill>
              <a:latin typeface="Abadi" panose="020B0604020104020204" pitchFamily="34" charset="0"/>
              <a:hlinkClick r:id="rId3"/>
            </a:endParaRPr>
          </a:p>
          <a:p>
            <a:pPr>
              <a:lnSpc>
                <a:spcPct val="100000"/>
              </a:lnSpc>
              <a:spcBef>
                <a:spcPts val="1400"/>
              </a:spcBef>
            </a:pPr>
            <a:endParaRPr lang="en-US" sz="1400" dirty="0">
              <a:solidFill>
                <a:schemeClr val="accent3">
                  <a:lumMod val="25000"/>
                </a:schemeClr>
              </a:solidFill>
              <a:latin typeface="Abadi" panose="020B0604020104020204" pitchFamily="34" charset="0"/>
              <a:hlinkClick r:id="rId3"/>
            </a:endParaRPr>
          </a:p>
          <a:p>
            <a:pPr>
              <a:lnSpc>
                <a:spcPct val="100000"/>
              </a:lnSpc>
              <a:spcBef>
                <a:spcPts val="1400"/>
              </a:spcBef>
            </a:pPr>
            <a:r>
              <a:rPr lang="en-US" sz="1400" dirty="0">
                <a:solidFill>
                  <a:schemeClr val="accent3">
                    <a:lumMod val="25000"/>
                  </a:schemeClr>
                </a:solidFill>
                <a:latin typeface="Abadi" panose="020B0604020104020204" pitchFamily="34" charset="0"/>
                <a:hlinkClick r:id="rId3"/>
              </a:rPr>
              <a:t>https://github.com/raablb/finalProject/blob/6d77b8483c662a18b43c816e9a327f058246a64f/spacex%20dahs.py</a:t>
            </a:r>
            <a:endParaRPr lang="en-US" sz="1400" dirty="0">
              <a:solidFill>
                <a:schemeClr val="accent3">
                  <a:lumMod val="25000"/>
                </a:schemeClr>
              </a:solidFill>
              <a:latin typeface="Abadi" panose="020B0604020104020204" pitchFamily="34" charset="0"/>
            </a:endParaRPr>
          </a:p>
          <a:p>
            <a:pPr>
              <a:lnSpc>
                <a:spcPct val="100000"/>
              </a:lnSpc>
              <a:spcBef>
                <a:spcPts val="1400"/>
              </a:spcBef>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pic>
        <p:nvPicPr>
          <p:cNvPr id="6" name="Imagen 5">
            <a:extLst>
              <a:ext uri="{FF2B5EF4-FFF2-40B4-BE49-F238E27FC236}">
                <a16:creationId xmlns:a16="http://schemas.microsoft.com/office/drawing/2014/main" id="{757E55FC-12B7-DA2A-F7F7-B387E0C9A063}"/>
              </a:ext>
            </a:extLst>
          </p:cNvPr>
          <p:cNvPicPr>
            <a:picLocks noChangeAspect="1"/>
          </p:cNvPicPr>
          <p:nvPr/>
        </p:nvPicPr>
        <p:blipFill>
          <a:blip r:embed="rId4"/>
          <a:stretch>
            <a:fillRect/>
          </a:stretch>
        </p:blipFill>
        <p:spPr>
          <a:xfrm>
            <a:off x="770011" y="1356188"/>
            <a:ext cx="5250116" cy="1822926"/>
          </a:xfrm>
          <a:prstGeom prst="rect">
            <a:avLst/>
          </a:prstGeom>
        </p:spPr>
      </p:pic>
      <p:pic>
        <p:nvPicPr>
          <p:cNvPr id="8" name="Imagen 7">
            <a:extLst>
              <a:ext uri="{FF2B5EF4-FFF2-40B4-BE49-F238E27FC236}">
                <a16:creationId xmlns:a16="http://schemas.microsoft.com/office/drawing/2014/main" id="{31BE43FA-69CC-BE58-0316-7E1B31C96C3D}"/>
              </a:ext>
            </a:extLst>
          </p:cNvPr>
          <p:cNvPicPr>
            <a:picLocks noChangeAspect="1"/>
          </p:cNvPicPr>
          <p:nvPr/>
        </p:nvPicPr>
        <p:blipFill>
          <a:blip r:embed="rId5"/>
          <a:stretch>
            <a:fillRect/>
          </a:stretch>
        </p:blipFill>
        <p:spPr>
          <a:xfrm>
            <a:off x="6096000" y="1336586"/>
            <a:ext cx="5796996" cy="1842528"/>
          </a:xfrm>
          <a:prstGeom prst="rect">
            <a:avLst/>
          </a:prstGeom>
        </p:spPr>
      </p:pic>
      <p:pic>
        <p:nvPicPr>
          <p:cNvPr id="10" name="Imagen 9">
            <a:extLst>
              <a:ext uri="{FF2B5EF4-FFF2-40B4-BE49-F238E27FC236}">
                <a16:creationId xmlns:a16="http://schemas.microsoft.com/office/drawing/2014/main" id="{D63C3C8D-8DF3-2E71-DB16-2D4A29199868}"/>
              </a:ext>
            </a:extLst>
          </p:cNvPr>
          <p:cNvPicPr>
            <a:picLocks noChangeAspect="1"/>
          </p:cNvPicPr>
          <p:nvPr/>
        </p:nvPicPr>
        <p:blipFill>
          <a:blip r:embed="rId6"/>
          <a:stretch>
            <a:fillRect/>
          </a:stretch>
        </p:blipFill>
        <p:spPr>
          <a:xfrm>
            <a:off x="1515438" y="3222311"/>
            <a:ext cx="9161124" cy="913151"/>
          </a:xfrm>
          <a:prstGeom prst="rect">
            <a:avLst/>
          </a:prstGeom>
        </p:spPr>
      </p:pic>
      <p:pic>
        <p:nvPicPr>
          <p:cNvPr id="12" name="Imagen 11">
            <a:extLst>
              <a:ext uri="{FF2B5EF4-FFF2-40B4-BE49-F238E27FC236}">
                <a16:creationId xmlns:a16="http://schemas.microsoft.com/office/drawing/2014/main" id="{4DB231BF-DC7B-5A33-4B38-24FDBAB84244}"/>
              </a:ext>
            </a:extLst>
          </p:cNvPr>
          <p:cNvPicPr>
            <a:picLocks noChangeAspect="1"/>
          </p:cNvPicPr>
          <p:nvPr/>
        </p:nvPicPr>
        <p:blipFill>
          <a:blip r:embed="rId7"/>
          <a:stretch>
            <a:fillRect/>
          </a:stretch>
        </p:blipFill>
        <p:spPr>
          <a:xfrm>
            <a:off x="1515438" y="4186518"/>
            <a:ext cx="9077218" cy="1373739"/>
          </a:xfrm>
          <a:prstGeom prst="rect">
            <a:avLst/>
          </a:prstGeom>
        </p:spPr>
      </p:pic>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250F7873-1F1C-63A1-C4E2-243E13303BFC}"/>
              </a:ext>
            </a:extLst>
          </p:cNvPr>
          <p:cNvPicPr>
            <a:picLocks noChangeAspect="1"/>
          </p:cNvPicPr>
          <p:nvPr/>
        </p:nvPicPr>
        <p:blipFill>
          <a:blip r:embed="rId3"/>
          <a:stretch>
            <a:fillRect/>
          </a:stretch>
        </p:blipFill>
        <p:spPr>
          <a:xfrm>
            <a:off x="8542411" y="2464908"/>
            <a:ext cx="2743200" cy="3072772"/>
          </a:xfrm>
          <a:prstGeom prst="rect">
            <a:avLst/>
          </a:prstGeom>
        </p:spPr>
      </p:pic>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r>
              <a:rPr lang="en-US" dirty="0"/>
              <a:t>In this part we performed a predictive analysis, we used a logistic regression y calculated de accuracy, 0,83 y the </a:t>
            </a:r>
            <a:r>
              <a:rPr lang="en-US" dirty="0" err="1"/>
              <a:t>confussion</a:t>
            </a:r>
            <a:r>
              <a:rPr lang="en-US" dirty="0"/>
              <a:t> matrix.</a:t>
            </a:r>
          </a:p>
          <a:p>
            <a:endParaRPr lang="en-US" dirty="0"/>
          </a:p>
          <a:p>
            <a:endParaRPr lang="en-US" dirty="0"/>
          </a:p>
          <a:p>
            <a:endParaRPr lang="en-US" sz="2200" dirty="0"/>
          </a:p>
          <a:p>
            <a:endParaRPr lang="en-US" sz="2200" dirty="0"/>
          </a:p>
          <a:p>
            <a:r>
              <a:rPr lang="en-US" sz="2200" dirty="0">
                <a:hlinkClick r:id="rId4"/>
              </a:rPr>
              <a:t>https://github.com/raablb/finalProject/blob/65c657f0821e5a9092736b931869b374c27e1930/SpaceX_Machine%20Learning%20Prediction_Part_5.ipynb</a:t>
            </a:r>
            <a:endParaRPr lang="en-US" sz="2200" dirty="0"/>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397285"/>
            <a:ext cx="10326708" cy="462828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IBM Data Science Capstone Project showcases the application of data science methodologies to solve a real-world problem, and it is developed in order</a:t>
            </a:r>
            <a:r>
              <a:rPr kumimoji="0" lang="en-US" sz="22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 to </a:t>
            </a:r>
            <a:r>
              <a:rPr lang="en-US" sz="2200" dirty="0">
                <a:solidFill>
                  <a:schemeClr val="accent3">
                    <a:lumMod val="25000"/>
                  </a:schemeClr>
                </a:solidFill>
                <a:latin typeface="Abadi" panose="020B0604020104020204" pitchFamily="34" charset="0"/>
              </a:rPr>
              <a:t>strengthen the knowledge acquired during the course.</a:t>
            </a:r>
          </a:p>
          <a:p>
            <a:pPr>
              <a:lnSpc>
                <a:spcPct val="100000"/>
              </a:lnSpc>
              <a:spcBef>
                <a:spcPts val="1400"/>
              </a:spcBef>
            </a:pPr>
            <a:r>
              <a:rPr lang="en-US" sz="2200" dirty="0">
                <a:solidFill>
                  <a:schemeClr val="accent3">
                    <a:lumMod val="25000"/>
                  </a:schemeClr>
                </a:solidFill>
                <a:latin typeface="Abadi" panose="020B0604020104020204" pitchFamily="34" charset="0"/>
              </a:rPr>
              <a:t>Methodology</a:t>
            </a:r>
          </a:p>
          <a:p>
            <a:pPr lvl="1">
              <a:lnSpc>
                <a:spcPct val="100000"/>
              </a:lnSpc>
              <a:spcBef>
                <a:spcPts val="1400"/>
              </a:spcBef>
            </a:pPr>
            <a:r>
              <a:rPr lang="en-US" sz="1800" dirty="0">
                <a:solidFill>
                  <a:schemeClr val="accent3">
                    <a:lumMod val="25000"/>
                  </a:schemeClr>
                </a:solidFill>
                <a:latin typeface="Abadi" panose="020B0604020104020204" pitchFamily="34" charset="0"/>
              </a:rPr>
              <a:t>The project follows a comprehensive data science lifecycle, including:</a:t>
            </a:r>
          </a:p>
          <a:p>
            <a:pPr lvl="1">
              <a:lnSpc>
                <a:spcPct val="100000"/>
              </a:lnSpc>
              <a:spcBef>
                <a:spcPts val="1400"/>
              </a:spcBef>
            </a:pPr>
            <a:r>
              <a:rPr lang="en-US" sz="1800" dirty="0">
                <a:solidFill>
                  <a:schemeClr val="accent3">
                    <a:lumMod val="25000"/>
                  </a:schemeClr>
                </a:solidFill>
                <a:latin typeface="Abadi" panose="020B0604020104020204" pitchFamily="34" charset="0"/>
              </a:rPr>
              <a:t>Problem Definition</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and Cleaning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(EDA) </a:t>
            </a:r>
          </a:p>
          <a:p>
            <a:pPr lvl="1">
              <a:lnSpc>
                <a:spcPct val="100000"/>
              </a:lnSpc>
              <a:spcBef>
                <a:spcPts val="1400"/>
              </a:spcBef>
            </a:pPr>
            <a:r>
              <a:rPr lang="en-US" sz="1800" dirty="0">
                <a:solidFill>
                  <a:schemeClr val="accent3">
                    <a:lumMod val="25000"/>
                  </a:schemeClr>
                </a:solidFill>
                <a:latin typeface="Abadi" panose="020B0604020104020204" pitchFamily="34" charset="0"/>
              </a:rPr>
              <a:t>Model Development</a:t>
            </a:r>
          </a:p>
          <a:p>
            <a:pPr lvl="1">
              <a:lnSpc>
                <a:spcPct val="110000"/>
              </a:lnSpc>
              <a:spcBef>
                <a:spcPts val="1400"/>
              </a:spcBef>
            </a:pPr>
            <a:r>
              <a:rPr lang="es-ES" sz="1800" dirty="0" err="1">
                <a:solidFill>
                  <a:schemeClr val="accent3">
                    <a:lumMod val="25000"/>
                  </a:schemeClr>
                </a:solidFill>
                <a:latin typeface="Abadi" panose="020B0604020104020204" pitchFamily="34" charset="0"/>
              </a:rPr>
              <a:t>Visualization</a:t>
            </a:r>
            <a:r>
              <a:rPr lang="es-ES" sz="1800" dirty="0">
                <a:solidFill>
                  <a:schemeClr val="accent3">
                    <a:lumMod val="25000"/>
                  </a:schemeClr>
                </a:solidFill>
                <a:latin typeface="Abadi" panose="020B0604020104020204" pitchFamily="34" charset="0"/>
              </a:rPr>
              <a:t> and </a:t>
            </a:r>
            <a:r>
              <a:rPr lang="es-ES" sz="1800" dirty="0" err="1">
                <a:solidFill>
                  <a:schemeClr val="accent3">
                    <a:lumMod val="25000"/>
                  </a:schemeClr>
                </a:solidFill>
                <a:latin typeface="Abadi" panose="020B0604020104020204" pitchFamily="34" charset="0"/>
              </a:rPr>
              <a:t>Communication</a:t>
            </a: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397285"/>
            <a:ext cx="10326708" cy="462828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Results</a:t>
            </a:r>
          </a:p>
          <a:p>
            <a:pPr lvl="1">
              <a:lnSpc>
                <a:spcPct val="100000"/>
              </a:lnSpc>
              <a:spcBef>
                <a:spcPts val="1400"/>
              </a:spcBef>
            </a:pPr>
            <a:r>
              <a:rPr lang="en-US" sz="1800" dirty="0">
                <a:solidFill>
                  <a:schemeClr val="accent3">
                    <a:lumMod val="25000"/>
                  </a:schemeClr>
                </a:solidFill>
                <a:latin typeface="Abadi" panose="020B0604020104020204" pitchFamily="34" charset="0"/>
              </a:rPr>
              <a:t>The project delivers the following outcomes:</a:t>
            </a:r>
          </a:p>
          <a:p>
            <a:pPr lvl="2">
              <a:lnSpc>
                <a:spcPct val="100000"/>
              </a:lnSpc>
              <a:spcBef>
                <a:spcPts val="1400"/>
              </a:spcBef>
            </a:pPr>
            <a:r>
              <a:rPr lang="en-US" sz="1400" dirty="0">
                <a:solidFill>
                  <a:schemeClr val="accent3">
                    <a:lumMod val="25000"/>
                  </a:schemeClr>
                </a:solidFill>
                <a:latin typeface="Abadi" panose="020B0604020104020204" pitchFamily="34" charset="0"/>
              </a:rPr>
              <a:t>Key Insights: Identification of the most influential factors affecting launch success, such as budget thresholds or specific rocket models.</a:t>
            </a:r>
          </a:p>
          <a:p>
            <a:pPr lvl="2">
              <a:lnSpc>
                <a:spcPct val="100000"/>
              </a:lnSpc>
              <a:spcBef>
                <a:spcPts val="1400"/>
              </a:spcBef>
            </a:pPr>
            <a:r>
              <a:rPr lang="en-US" sz="1400" dirty="0">
                <a:solidFill>
                  <a:schemeClr val="accent3">
                    <a:lumMod val="25000"/>
                  </a:schemeClr>
                </a:solidFill>
                <a:latin typeface="Abadi" panose="020B0604020104020204" pitchFamily="34" charset="0"/>
              </a:rPr>
              <a:t>Predictive Model: A model capable of forecasting the probability of success for future launches based on the provided data.</a:t>
            </a:r>
          </a:p>
          <a:p>
            <a:pPr lvl="2">
              <a:lnSpc>
                <a:spcPct val="100000"/>
              </a:lnSpc>
              <a:spcBef>
                <a:spcPts val="1400"/>
              </a:spcBef>
            </a:pPr>
            <a:r>
              <a:rPr lang="en-US" sz="1400" dirty="0">
                <a:solidFill>
                  <a:schemeClr val="accent3">
                    <a:lumMod val="25000"/>
                  </a:schemeClr>
                </a:solidFill>
                <a:latin typeface="Abadi" panose="020B0604020104020204" pitchFamily="34" charset="0"/>
              </a:rPr>
              <a:t>Actionable Recommendations: Strategies to optimize resource allocation and improve launch success rates, such as investing in specific launch sites or models.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2187513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10178490" cy="31910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1600" dirty="0">
                <a:solidFill>
                  <a:schemeClr val="tx1"/>
                </a:solidFill>
              </a:rPr>
              <a:t>Rocket launches are inherently expensive endeavors, making cost optimization a critical focus for the aerospace industry.</a:t>
            </a:r>
          </a:p>
          <a:p>
            <a:pPr>
              <a:spcBef>
                <a:spcPts val="1400"/>
              </a:spcBef>
            </a:pPr>
            <a:r>
              <a:rPr lang="en-US" sz="1600" dirty="0">
                <a:solidFill>
                  <a:schemeClr val="tx1"/>
                </a:solidFill>
              </a:rPr>
              <a:t> A significant portion of the costs can be mitigated by successfully recovering parts of the rocket after launch.</a:t>
            </a:r>
          </a:p>
          <a:p>
            <a:pPr>
              <a:spcBef>
                <a:spcPts val="1400"/>
              </a:spcBef>
            </a:pPr>
            <a:r>
              <a:rPr lang="en-US" sz="1600" dirty="0">
                <a:solidFill>
                  <a:schemeClr val="tx1"/>
                </a:solidFill>
              </a:rPr>
              <a:t> However, achieving this recovery depends on various factors such as the number of previous launches, the allocated budget, the rocket model, and the launch site. </a:t>
            </a:r>
          </a:p>
          <a:p>
            <a:pPr>
              <a:spcBef>
                <a:spcPts val="1400"/>
              </a:spcBef>
            </a:pPr>
            <a:r>
              <a:rPr lang="en-US" sz="1600" dirty="0">
                <a:solidFill>
                  <a:schemeClr val="tx1"/>
                </a:solidFill>
              </a:rPr>
              <a:t>The primary objective of this project is to analyze historical rocket launch data to identify the key factors that influence the successful recovery of rocket components, ultimately enabling more cost-effective and sustainable space exploration.</a:t>
            </a:r>
            <a:endParaRPr lang="en-US" sz="2200" dirty="0">
              <a:solidFill>
                <a:schemeClr val="tx1"/>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Web scrapping and APIs where used in order to undertake this point.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With python, some </a:t>
            </a:r>
            <a:r>
              <a:rPr lang="en-US" sz="7600" dirty="0" err="1">
                <a:solidFill>
                  <a:schemeClr val="bg2">
                    <a:lumMod val="50000"/>
                  </a:schemeClr>
                </a:solidFill>
                <a:latin typeface="Abadi"/>
              </a:rPr>
              <a:t>dataframes</a:t>
            </a:r>
            <a:r>
              <a:rPr lang="en-US" sz="7600" dirty="0">
                <a:solidFill>
                  <a:schemeClr val="bg2">
                    <a:lumMod val="50000"/>
                  </a:schemeClr>
                </a:solidFill>
                <a:latin typeface="Abadi"/>
              </a:rPr>
              <a:t> were created in order to organize data.</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a:t>
            </a:r>
            <a:r>
              <a:rPr lang="en-US" sz="2200" dirty="0" err="1">
                <a:solidFill>
                  <a:schemeClr val="accent3">
                    <a:lumMod val="25000"/>
                  </a:schemeClr>
                </a:solidFill>
                <a:latin typeface="Abadi" panose="020B0604020104020204" pitchFamily="34" charset="0"/>
              </a:rPr>
              <a:t>webscrapping</a:t>
            </a:r>
            <a:r>
              <a:rPr lang="en-US" sz="2200" dirty="0">
                <a:solidFill>
                  <a:schemeClr val="accent3">
                    <a:lumMod val="25000"/>
                  </a:schemeClr>
                </a:solidFill>
                <a:latin typeface="Abadi" panose="020B0604020104020204" pitchFamily="34" charset="0"/>
              </a:rPr>
              <a:t> and python, the data was collected from internet, specifically the library “</a:t>
            </a: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 “Requests” and “Pandas” were used.</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https://github.com/raablb/finalProject/blob/13dc1101aa2423a232be0c89c0482dce376fe2b4/jupyter-labs-spacex-data-collection-api.ipynb</a:t>
            </a: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168</TotalTime>
  <Words>1164</Words>
  <Application>Microsoft Office PowerPoint</Application>
  <PresentationFormat>Panorámica</PresentationFormat>
  <Paragraphs>134</Paragraphs>
  <Slides>17</Slides>
  <Notes>2</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17</vt:i4>
      </vt:variant>
    </vt:vector>
  </HeadingPairs>
  <TitlesOfParts>
    <vt:vector size="23" baseType="lpstr">
      <vt:lpstr>Abadi</vt:lpstr>
      <vt:lpstr>Arial</vt:lpstr>
      <vt:lpstr>Calibri</vt:lpstr>
      <vt:lpstr>IBM Plex Mono SemiBold</vt:lpstr>
      <vt:lpstr>system-ui</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ralfonso2020a@outlook.es</cp:lastModifiedBy>
  <cp:revision>200</cp:revision>
  <dcterms:created xsi:type="dcterms:W3CDTF">2021-04-29T18:58:34Z</dcterms:created>
  <dcterms:modified xsi:type="dcterms:W3CDTF">2025-01-05T11:14:04Z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